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74" r:id="rId14"/>
    <p:sldId id="270" r:id="rId15"/>
    <p:sldId id="275" r:id="rId16"/>
    <p:sldId id="267" r:id="rId17"/>
    <p:sldId id="271" r:id="rId18"/>
    <p:sldId id="273" r:id="rId19"/>
    <p:sldId id="277" r:id="rId20"/>
    <p:sldId id="281" r:id="rId21"/>
    <p:sldId id="278" r:id="rId22"/>
    <p:sldId id="276" r:id="rId23"/>
    <p:sldId id="26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consultant.ru/document/cons_doc_LAW_388236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consultant.ru/document/cons_doc_LAW_159645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F3D0D-8556-964D-A990-ADC199A86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2285" y="-144963"/>
            <a:ext cx="5054102" cy="2541431"/>
          </a:xfrm>
        </p:spPr>
        <p:txBody>
          <a:bodyPr>
            <a:noAutofit/>
          </a:bodyPr>
          <a:lstStyle/>
          <a:p>
            <a:pPr algn="ctr"/>
            <a:r>
              <a:rPr lang="ru-RU" sz="3700" dirty="0"/>
              <a:t>Характерные ошибки истцов и ответчиков в суде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7AEDA4-251B-824A-B4B6-3A79C3158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4168" y="3743719"/>
            <a:ext cx="4787880" cy="2013614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latin typeface="Courier New" panose="02070309020205020404" pitchFamily="49" charset="0"/>
                <a:cs typeface="Courier New" panose="02070309020205020404" pitchFamily="49" charset="0"/>
              </a:rPr>
              <a:t>Спикер:</a:t>
            </a:r>
          </a:p>
          <a:p>
            <a:pPr algn="ctr"/>
            <a:r>
              <a:rPr lang="ru-RU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Судья Арбитражного суда Г.Санкт-Петербурга </a:t>
            </a:r>
          </a:p>
          <a:p>
            <a:pPr algn="ctr"/>
            <a:r>
              <a:rPr lang="ru-RU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И Ленинградской области</a:t>
            </a:r>
          </a:p>
          <a:p>
            <a:pPr algn="ctr"/>
            <a:r>
              <a:rPr lang="ru-RU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Стрельчук</a:t>
            </a:r>
            <a:r>
              <a:rPr lang="ru-RU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Ульви </a:t>
            </a:r>
            <a:r>
              <a:rPr lang="ru-RU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валериевна</a:t>
            </a:r>
            <a:endParaRPr lang="ru-RU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92D21F8-5AEE-634D-A84B-28E08C93A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09560" cy="612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8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A0B4B-D2F6-EA42-9531-B58D90A62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МОЙ АРБИТР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55491E-982B-AD46-A0E8-83FD47E54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439" y="2111660"/>
            <a:ext cx="4645152" cy="3448595"/>
          </a:xfrm>
        </p:spPr>
        <p:txBody>
          <a:bodyPr>
            <a:normAutofit fontScale="92500" lnSpcReduction="10000"/>
          </a:bodyPr>
          <a:lstStyle/>
          <a:p>
            <a:pPr algn="dist"/>
            <a:r>
              <a:rPr lang="ru-RU" dirty="0"/>
              <a:t>Система "Мой Арбитр"- это система подачи документов в арбитражные суды Российской Федерации в электронном виде. Система "Мой Арбитр" позволяет отслеживать интересующие дела, получать информацию о датах, времени и месте судебного заседания, о поступающих по делу документах, получать информацию о результатах рассмотрения дел и т.п.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52D4F05-66F0-C942-830C-3F88B973B1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2419" y="2111660"/>
            <a:ext cx="4645025" cy="3055926"/>
          </a:xfrm>
        </p:spPr>
      </p:pic>
    </p:spTree>
    <p:extLst>
      <p:ext uri="{BB962C8B-B14F-4D97-AF65-F5344CB8AC3E}">
        <p14:creationId xmlns:p14="http://schemas.microsoft.com/office/powerpoint/2010/main" val="51879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8D174-1290-824C-8239-9E1FE729D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сервисы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34FA4A-12BF-1445-81BE-0F24C1082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FE6A72F7-5ACD-FB4F-9D40-348AB800FD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1264" y="1860483"/>
            <a:ext cx="3678621" cy="288377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45C216E-9FC4-E441-BCCE-193440537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22783" y="1860482"/>
            <a:ext cx="3890043" cy="2867227"/>
          </a:xfrm>
        </p:spPr>
        <p:txBody>
          <a:bodyPr/>
          <a:lstStyle/>
          <a:p>
            <a:pPr marL="342900" indent="-342900">
              <a:buFontTx/>
              <a:buChar char="-"/>
            </a:pPr>
            <a:endParaRPr lang="ru-RU" dirty="0"/>
          </a:p>
          <a:p>
            <a:pPr marL="342900" indent="-342900">
              <a:buFontTx/>
              <a:buChar char="-"/>
            </a:pPr>
            <a:endParaRPr lang="ru-RU" dirty="0"/>
          </a:p>
          <a:p>
            <a:pPr marL="342900" indent="-342900">
              <a:buFontTx/>
              <a:buChar char="-"/>
            </a:pPr>
            <a:r>
              <a:rPr lang="ru-RU" dirty="0"/>
              <a:t>Онлайн ознакомление</a:t>
            </a:r>
          </a:p>
          <a:p>
            <a:pPr marL="342900" indent="-342900">
              <a:buFontTx/>
              <a:buChar char="-"/>
            </a:pPr>
            <a:r>
              <a:rPr lang="ru-RU" dirty="0"/>
              <a:t>Электронный страж</a:t>
            </a:r>
          </a:p>
          <a:p>
            <a:pPr marL="342900" indent="-342900">
              <a:buFontTx/>
              <a:buChar char="-"/>
            </a:pPr>
            <a:r>
              <a:rPr lang="ru-RU" dirty="0"/>
              <a:t>Различные реестры</a:t>
            </a:r>
          </a:p>
          <a:p>
            <a:pPr marL="342900" indent="-342900">
              <a:buFontTx/>
              <a:buChar char="-"/>
            </a:pPr>
            <a:r>
              <a:rPr lang="ru-RU" dirty="0"/>
              <a:t>Отслеживание РПО и пр.</a:t>
            </a: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D1CE1FD-B816-374A-8415-784BE8F7B6A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25812" y="1860482"/>
            <a:ext cx="2727751" cy="3613656"/>
          </a:xfrm>
        </p:spPr>
      </p:pic>
    </p:spTree>
    <p:extLst>
      <p:ext uri="{BB962C8B-B14F-4D97-AF65-F5344CB8AC3E}">
        <p14:creationId xmlns:p14="http://schemas.microsoft.com/office/powerpoint/2010/main" val="2130538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8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5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17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68ACF-8506-B84E-B985-F407EC95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300" u="none" strike="noStrike" dirty="0"/>
              <a:t>ПЛЕНУМ ВЕРХОВНОГО СУДА РОССИЙСКОЙ ФЕДЕРАЦИИ</a:t>
            </a:r>
            <a:br>
              <a:rPr lang="en-US" sz="1300" u="none" strike="noStrike" dirty="0"/>
            </a:br>
            <a:r>
              <a:rPr lang="en-US" sz="1300" u="none" strike="noStrike" dirty="0"/>
              <a:t>ПОСТАНОВЛЕНИЕ</a:t>
            </a:r>
            <a:br>
              <a:rPr lang="en-US" sz="1300" u="none" strike="noStrike" dirty="0"/>
            </a:br>
            <a:r>
              <a:rPr lang="en-US" sz="1300" u="none" strike="noStrike" dirty="0"/>
              <a:t>от 22 июня 2021 г. N 18</a:t>
            </a:r>
            <a:br>
              <a:rPr lang="en-US" sz="1300" u="none" strike="noStrike" dirty="0"/>
            </a:br>
            <a:endParaRPr lang="en-US" sz="1300" dirty="0"/>
          </a:p>
        </p:txBody>
      </p:sp>
      <p:cxnSp>
        <p:nvCxnSpPr>
          <p:cNvPr id="41" name="Straight Connector 19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Rectangle 21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7A0060-98CE-1140-93DA-244CE51C1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79" y="2015732"/>
            <a:ext cx="4325113" cy="4074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0" u="none" strike="noStrike" dirty="0"/>
              <a:t>О НЕКОТОРЫХ  ВОПРОСАХ ДОСУДЕБНОГО УРЕГУЛИРОВАНИЯ СПОРОВ, РАССМАТРИВАЕМЫХ В ПОРЯДКЕ ГРАЖДАНСКОГО И АРБИТРАЖНОГО СУДОПРОИЗВОДСТВ</a:t>
            </a:r>
            <a:endParaRPr lang="ru-RU" b="1" i="0" u="none" strike="noStrike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0021F78-6DE1-DB42-A407-A943E96AB8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7733" y="949151"/>
            <a:ext cx="4637119" cy="499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05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2EB3C39-E43E-6446-9B18-C326EBE0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900" b="1" i="0" dirty="0">
                <a:solidFill>
                  <a:srgbClr val="FF9900"/>
                </a:solidFill>
                <a:effectLst/>
                <a:latin typeface="PT Sans" panose="020F0502020204030204" pitchFamily="34" charset="0"/>
                <a:hlinkClick r:id="rId2"/>
              </a:rPr>
              <a:t>Постановление Пленума Верховного Суда РФ от 22.06.2021 </a:t>
            </a:r>
            <a:r>
              <a:rPr lang="en-GB" sz="1900" b="1" i="0" dirty="0">
                <a:solidFill>
                  <a:srgbClr val="FF9900"/>
                </a:solidFill>
                <a:effectLst/>
                <a:latin typeface="PT Sans" panose="020F0502020204030204" pitchFamily="34" charset="0"/>
                <a:hlinkClick r:id="rId2"/>
              </a:rPr>
              <a:t>N 18 "</a:t>
            </a:r>
            <a:r>
              <a:rPr lang="ru-RU" sz="1900" b="1" i="0" dirty="0">
                <a:solidFill>
                  <a:srgbClr val="FF9900"/>
                </a:solidFill>
                <a:effectLst/>
                <a:latin typeface="PT Sans" panose="020F0502020204030204" pitchFamily="34" charset="0"/>
                <a:hlinkClick r:id="rId2"/>
              </a:rPr>
              <a:t>О некоторых вопросах досудебного урегулирования споров, рассматриваемых в порядке гражданского и арбитражного судопроизводства"</a:t>
            </a:r>
            <a:endParaRPr lang="ru-RU" sz="19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248ACC-B366-0144-A695-FEA355C3C0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13. Направление обращения с использованием информационно-телекоммуникационной сети (например, по адресу электронной почты, в социальных сетях и мессенджерах) свидетельствует о соблюдении досудебного порядка урегулирования спора исключительно в случае, если такой порядок установлен нормативным правовым актом, явно и недвусмысленно предусмотрен в договоре либо данный способ переписки является обычной сложившейся деловой практикой между сторонами и ранее обмен корреспонденцией осуществлялся в том числе таким образом.</a:t>
            </a:r>
            <a:endParaRPr lang="ru-RU" dirty="0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9F8AA458-0B28-374D-A86B-B6E90A4D7A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34669" y="2407231"/>
            <a:ext cx="3810000" cy="2846387"/>
          </a:xfrm>
        </p:spPr>
      </p:pic>
    </p:spTree>
    <p:extLst>
      <p:ext uri="{BB962C8B-B14F-4D97-AF65-F5344CB8AC3E}">
        <p14:creationId xmlns:p14="http://schemas.microsoft.com/office/powerpoint/2010/main" val="3103831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373D29F-ADE1-5B45-969B-6DE1B370A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847" r="-1" b="10150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FBDFD-80E0-8846-A724-1EF18A795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ru-RU"/>
              <a:t>ПРЕТЕНЗИЯ: кому? КУДА? КАК?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0C44F1-910B-5241-B8DE-9A9AC3C92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sz="1400" b="0" i="0" u="none" strike="noStrike" dirty="0">
                <a:effectLst/>
                <a:latin typeface="Roboto" panose="02000000000000000000" pitchFamily="2" charset="0"/>
              </a:rPr>
              <a:t>Можно направить </a:t>
            </a:r>
            <a:r>
              <a:rPr lang="ru-RU" sz="1400" b="0" i="0" u="none" strike="noStrike" dirty="0" err="1">
                <a:effectLst/>
                <a:latin typeface="Roboto" panose="02000000000000000000" pitchFamily="2" charset="0"/>
              </a:rPr>
              <a:t>досудебную</a:t>
            </a:r>
            <a:r>
              <a:rPr lang="ru-RU" sz="1400" b="0" i="0" u="none" strike="noStrike" dirty="0">
                <a:effectLst/>
                <a:latin typeface="Roboto" panose="02000000000000000000" pitchFamily="2" charset="0"/>
              </a:rPr>
              <a:t> претензию в адрес филиала компании, если спор вытекает из его деятельности (ранее в практике по данному вопросу не было единого мнения)</a:t>
            </a:r>
          </a:p>
          <a:p>
            <a:pPr>
              <a:lnSpc>
                <a:spcPct val="110000"/>
              </a:lnSpc>
            </a:pPr>
            <a:r>
              <a:rPr lang="ru-RU" sz="1400" b="0" i="0" u="none" strike="noStrike" dirty="0">
                <a:effectLst/>
                <a:latin typeface="Roboto" panose="02000000000000000000" pitchFamily="2" charset="0"/>
              </a:rPr>
              <a:t>Пленум ВС РФ подтвердил, что претензию </a:t>
            </a:r>
            <a:r>
              <a:rPr lang="ru-RU" sz="1400" b="1" i="0" u="none" strike="noStrike" dirty="0">
                <a:effectLst/>
                <a:latin typeface="Roboto" panose="02000000000000000000" pitchFamily="2" charset="0"/>
              </a:rPr>
              <a:t>не обязательно отправлять ценным письмом с описью вложения</a:t>
            </a:r>
            <a:r>
              <a:rPr lang="ru-RU" sz="1400" b="0" i="0" u="none" strike="noStrike" dirty="0">
                <a:effectLst/>
                <a:latin typeface="Roboto" panose="02000000000000000000" pitchFamily="2" charset="0"/>
              </a:rPr>
              <a:t>, если этого не требует закон или договор</a:t>
            </a:r>
          </a:p>
          <a:p>
            <a:pPr>
              <a:lnSpc>
                <a:spcPct val="110000"/>
              </a:lnSpc>
            </a:pPr>
            <a:r>
              <a:rPr lang="ru-RU" sz="1400" b="0" i="0" u="none" strike="noStrike" dirty="0">
                <a:effectLst/>
                <a:latin typeface="Roboto" panose="02000000000000000000" pitchFamily="2" charset="0"/>
              </a:rPr>
              <a:t>Верховный Суд подробно разъяснил, когда претензию можно отправить по электронной почте, через социальную сеть или мессенджер. Для этих способов должно быть выполнено хотя бы одно условие: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400" b="0" i="0" u="none" strike="noStrike" dirty="0">
                <a:effectLst/>
                <a:latin typeface="Roboto" panose="02000000000000000000" pitchFamily="2" charset="0"/>
              </a:rPr>
              <a:t>у сторон уже есть опыт подобного обмена информацией, для них это обычная практика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400" b="0" i="0" u="none" strike="noStrike" dirty="0">
                <a:effectLst/>
                <a:latin typeface="Roboto" panose="02000000000000000000" pitchFamily="2" charset="0"/>
              </a:rPr>
              <a:t>такой порядок предусмотрен законом/подзаконным актом либо прямо закреплен в договоре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400" b="0" i="0" u="none" strike="noStrike" dirty="0">
                <a:effectLst/>
                <a:latin typeface="Roboto" panose="02000000000000000000" pitchFamily="2" charset="0"/>
              </a:rPr>
              <a:t>Доказать отправление претензии указанными способами можно скриншотом экрана, на котором есть: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400" b="0" i="0" u="none" strike="noStrike" dirty="0">
                <a:effectLst/>
                <a:latin typeface="Roboto" panose="02000000000000000000" pitchFamily="2" charset="0"/>
              </a:rPr>
              <a:t>Точное время его получения.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400" b="0" i="0" u="none" strike="noStrike" dirty="0">
                <a:effectLst/>
                <a:latin typeface="Roboto" panose="02000000000000000000" pitchFamily="2" charset="0"/>
              </a:rPr>
              <a:t>Адрес интернет-страницы.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400" b="0" i="0" u="none" strike="noStrike" dirty="0">
                <a:effectLst/>
                <a:latin typeface="Roboto" panose="02000000000000000000" pitchFamily="2" charset="0"/>
              </a:rPr>
              <a:t>Заверяет скриншот участник процесса</a:t>
            </a:r>
          </a:p>
          <a:p>
            <a:pPr>
              <a:lnSpc>
                <a:spcPct val="110000"/>
              </a:lnSpc>
            </a:pPr>
            <a:endParaRPr lang="ru-RU" sz="1000" dirty="0"/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86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4FA4F-837F-ED4C-AAAC-D3A13D8D5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100"/>
              <a:t>Кто? К кому? Кто еще? О чем? В каком размере?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4" descr="Мозг в голове контур">
            <a:extLst>
              <a:ext uri="{FF2B5EF4-FFF2-40B4-BE49-F238E27FC236}">
                <a16:creationId xmlns:a16="http://schemas.microsoft.com/office/drawing/2014/main" id="{201E1A5E-ACEE-3B42-BF82-602B5E06B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820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D105C-E75D-FC43-A151-AF99EB6B5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800" dirty="0"/>
              <a:t>Краткость – сестра таланта. Родная!!!</a:t>
            </a:r>
            <a:endParaRPr lang="en-US" sz="28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BA3031E-1FF6-3948-907F-F54ACA07A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79" y="2015732"/>
            <a:ext cx="4325113" cy="4074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dirty="0"/>
              <a:t>Избегайте как избыточности, так и чрезмерной краткости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dirty="0"/>
              <a:t>Не злоупотребляйте инструментами письменного редактора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dirty="0"/>
              <a:t>Определитесь с предметом иска и обстоятельствами, входящими в предмет доказывания по такого рода требованию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dirty="0"/>
              <a:t>Убирайте все несущественное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dirty="0" err="1"/>
              <a:t>Структурируйте</a:t>
            </a:r>
            <a:r>
              <a:rPr lang="ru-RU" dirty="0"/>
              <a:t> документы и доказательства</a:t>
            </a:r>
            <a:endParaRPr lang="en-US" dirty="0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22B59A13-51E7-024A-B802-52ABE4B23D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3283" b="3283"/>
          <a:stretch/>
        </p:blipFill>
        <p:spPr>
          <a:xfrm>
            <a:off x="6829138" y="804519"/>
            <a:ext cx="3814308" cy="52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94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E0895-1D65-BF49-93EA-159BF5731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ru-RU" dirty="0"/>
              <a:t>Обязательно!!!!!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3B6D33-FB65-4A03-9EAF-A87862933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ru-RU" dirty="0"/>
              <a:t>Читайте определения</a:t>
            </a:r>
          </a:p>
          <a:p>
            <a:r>
              <a:rPr lang="ru-RU" dirty="0"/>
              <a:t>Исполняйте их в установленные сроки</a:t>
            </a:r>
          </a:p>
          <a:p>
            <a:endParaRPr lang="en-US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50785A8-42BC-1648-B364-847C9B284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835560"/>
            <a:ext cx="4960442" cy="46008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8286F5F8-E1DB-A74F-9B11-2B66C49C5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152" y="3480464"/>
            <a:ext cx="2527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88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483A5-0578-E742-B67D-34CC18DA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АПК РФ + ГК РФ </a:t>
            </a:r>
            <a:r>
              <a:rPr lang="en-GB" dirty="0"/>
              <a:t>=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FC549D-4064-D54F-B64D-4AB3DCA6E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8706" y="2042324"/>
            <a:ext cx="4645152" cy="3448595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ru-RU" sz="4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Статья 9. Состязательность</a:t>
            </a:r>
          </a:p>
          <a:p>
            <a:pPr fontAlgn="base"/>
            <a:r>
              <a:rPr lang="ru-RU" sz="4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1. Судопроизводство в арбитражном суде осуществляется на основе состязательности.</a:t>
            </a:r>
          </a:p>
          <a:p>
            <a:pPr fontAlgn="base"/>
            <a:r>
              <a:rPr lang="ru-RU" sz="4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2. Лица, участвующие в деле, вправе знать об аргументах друг друга до начала судебного разбирательства. Каждому лицу, участвующему в деле, гарантируется право представлять доказательства арбитражному суду и другой стороне по делу, обеспечивается право заявлять ходатайства, высказывать свои доводы и соображения, давать объяснения по всем возникающим в ходе рассмотрения дела вопросам, связанным с представлением доказательств. Лица, участвующие в деле, несут риск наступления последствий совершения или </a:t>
            </a:r>
            <a:r>
              <a:rPr lang="ru-RU" sz="48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несовершения</a:t>
            </a:r>
            <a:r>
              <a:rPr lang="ru-RU" sz="4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ими процессуальных действий.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128D0F-8F30-1D45-B373-F26011A083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48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Эстоппель</a:t>
            </a:r>
            <a:r>
              <a:rPr lang="ru-RU" sz="4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(запрет на противоречивое поведение) - принцип утраты права на возражение при недобросовестном или противоречивом поведении </a:t>
            </a:r>
          </a:p>
          <a:p>
            <a:r>
              <a:rPr lang="ru-RU" sz="4800" b="0" i="0" u="none" strike="noStrike" dirty="0">
                <a:solidFill>
                  <a:srgbClr val="2021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Изначально разработан в англосаксонском праве, откуда был воспринят международной судебной и арбитражной практикой. </a:t>
            </a:r>
          </a:p>
          <a:p>
            <a:pPr rtl="0"/>
            <a:r>
              <a:rPr lang="ru-RU" sz="4800" b="0" i="0" u="none" strike="noStrike" dirty="0">
                <a:solidFill>
                  <a:srgbClr val="2021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2013 г. включён в российское законодательство (пункт 5 статьи 166 ГК РФ), а в 2015 г. </a:t>
            </a:r>
            <a:r>
              <a:rPr lang="ru-RU" sz="4800" b="0" i="0" u="none" strike="noStrike" dirty="0" err="1">
                <a:solidFill>
                  <a:srgbClr val="2021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универсализирован</a:t>
            </a:r>
            <a:r>
              <a:rPr lang="ru-RU" sz="4800" b="0" i="0" u="none" strike="noStrike" dirty="0">
                <a:solidFill>
                  <a:srgbClr val="2021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(пункт 3 статьи 432 ГК РФ):</a:t>
            </a:r>
          </a:p>
          <a:p>
            <a:pPr rtl="0">
              <a:buFont typeface="Wingdings" pitchFamily="2" charset="2"/>
              <a:buChar char="Ø"/>
            </a:pPr>
            <a:r>
              <a:rPr lang="ru-RU" sz="4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Сторона, принявшая от другой стороны полное или частичное исполнение по договору либо иным образом подтвердившая действие договора, не вправе требовать признания этого договора </a:t>
            </a:r>
            <a:r>
              <a:rPr lang="ru-RU" sz="48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незаключенным</a:t>
            </a:r>
            <a:r>
              <a:rPr lang="ru-RU" sz="4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если заявление такого требования с учетом конкретных обстоятельств будет противоречить принципу добросовестности (пункт 3 статьи 1).</a:t>
            </a:r>
            <a:br>
              <a:rPr lang="ru-RU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ru-RU" dirty="0"/>
            </a:br>
            <a:endParaRPr lang="ru-RU" b="0" i="0" u="none" strike="noStrike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053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CBA99-41DA-A745-9EA7-36F81919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Ходатайства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90569C-C889-5B49-8541-2E6CCE1926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Заявления и ходатайства лиц, участвующих в деле …. обосновываются лицами, участвующими в деле, и подаются в письменной форме, направляются в электронном виде или заносятся в протокол судебного заседания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EADCC2-6AF5-764C-9A82-C5F19CFEE7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Арбитражный суд вправе отказать в удовлетворении заявления или ходатайства в случае, если они не были своевременно поданы лицом, участвующим в деле, вследствие злоупотребления своим процессуальным правом и явно направлены на срыв судебного заседания, затягивание судебного процесса, воспрепятствование рассмотрению дела и принятию законного и обоснованного судебного акта, за исключением случая, если заявитель не имел возможности подать такое заявление или такое ходатайство ранее по объективным причинам</a:t>
            </a:r>
            <a:endParaRPr lang="ru-RU" dirty="0"/>
          </a:p>
        </p:txBody>
      </p:sp>
      <p:pic>
        <p:nvPicPr>
          <p:cNvPr id="6" name="Рисунок 6" descr="Все пересечения в буфере обмена со сплошной заливкой">
            <a:extLst>
              <a:ext uri="{FF2B5EF4-FFF2-40B4-BE49-F238E27FC236}">
                <a16:creationId xmlns:a16="http://schemas.microsoft.com/office/drawing/2014/main" id="{A82131E8-877A-414E-A22A-472B0B6DA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2766" y="4081224"/>
            <a:ext cx="914400" cy="914400"/>
          </a:xfrm>
          <a:prstGeom prst="rect">
            <a:avLst/>
          </a:prstGeom>
        </p:spPr>
      </p:pic>
      <p:pic>
        <p:nvPicPr>
          <p:cNvPr id="7" name="Рисунок 7" descr="китайский узел со сплошной заливкой">
            <a:extLst>
              <a:ext uri="{FF2B5EF4-FFF2-40B4-BE49-F238E27FC236}">
                <a16:creationId xmlns:a16="http://schemas.microsoft.com/office/drawing/2014/main" id="{80CEF80B-2001-7447-925C-E1B4A7D56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3050" y="40812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9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95753-4A2E-B343-A1E4-81C05C26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Планы на вечер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0524EB-1D6E-CF48-A05C-F05AD817B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Чего ждать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F4B345-32BD-D84F-B684-A827E029AD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/>
              <a:t>Пошагового анализа основных процессуальных действий каждой из сторон </a:t>
            </a:r>
          </a:p>
          <a:p>
            <a:pPr algn="ctr"/>
            <a:r>
              <a:rPr lang="ru-RU" dirty="0"/>
              <a:t>Пошагового анализа действий судьи в ответ на действия/бездействие сторон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8F5E60A-1FD6-E24C-A666-4BCB5CB1F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Чего не ждать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DA275B-AD00-0940-8EB9-07BA1657570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/>
              <a:t>Изучения </a:t>
            </a:r>
            <a:r>
              <a:rPr lang="ru-RU" dirty="0" err="1"/>
              <a:t>матчасти</a:t>
            </a:r>
            <a:r>
              <a:rPr lang="ru-RU" dirty="0"/>
              <a:t> по праву и процессу</a:t>
            </a:r>
          </a:p>
          <a:p>
            <a:pPr algn="ctr"/>
            <a:r>
              <a:rPr lang="ru-RU" dirty="0"/>
              <a:t>Анализа ошибок в вышестоящих инстанциях</a:t>
            </a:r>
          </a:p>
          <a:p>
            <a:pPr algn="ctr"/>
            <a:r>
              <a:rPr lang="ru-RU" dirty="0"/>
              <a:t>Ссылок на конкретные дела</a:t>
            </a:r>
          </a:p>
          <a:p>
            <a:pPr algn="ctr"/>
            <a:r>
              <a:rPr lang="ru-RU" dirty="0"/>
              <a:t>Ответов на вопросы, выходящие за пределы компетенции спикера </a:t>
            </a:r>
          </a:p>
        </p:txBody>
      </p:sp>
    </p:spTree>
    <p:extLst>
      <p:ext uri="{BB962C8B-B14F-4D97-AF65-F5344CB8AC3E}">
        <p14:creationId xmlns:p14="http://schemas.microsoft.com/office/powerpoint/2010/main" val="2611693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51F221D-305A-1644-9574-219E857A0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707475"/>
            <a:ext cx="3157577" cy="13120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Доказательства и доказывание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13ECDDAF-6A3B-0E4A-AF67-6A2C3C52CC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36348" y="1502257"/>
            <a:ext cx="5761020" cy="391749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319B0B9-D5BA-F143-B4CF-6900083F3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4138" y="2273608"/>
            <a:ext cx="3159432" cy="3940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/>
              <a:t>Распределение бремени доказывания</a:t>
            </a:r>
          </a:p>
          <a:p>
            <a:pPr>
              <a:lnSpc>
                <a:spcPct val="110000"/>
              </a:lnSpc>
            </a:pPr>
            <a:r>
              <a:rPr lang="en-US" sz="1600"/>
              <a:t>Определение круга обстоятельств, входящих в предмет доказывания</a:t>
            </a:r>
          </a:p>
          <a:p>
            <a:pPr>
              <a:lnSpc>
                <a:spcPct val="110000"/>
              </a:lnSpc>
            </a:pPr>
            <a:r>
              <a:rPr lang="en-US" sz="1600"/>
              <a:t>Обязанность по заблаговременному раскрытию доказательств</a:t>
            </a:r>
          </a:p>
          <a:p>
            <a:pPr>
              <a:lnSpc>
                <a:spcPct val="110000"/>
              </a:lnSpc>
            </a:pPr>
            <a:r>
              <a:rPr lang="en-US" sz="1600"/>
              <a:t>Право ссылаться толко на раскрытые доказательства</a:t>
            </a:r>
          </a:p>
          <a:p>
            <a:pPr>
              <a:lnSpc>
                <a:spcPct val="110000"/>
              </a:lnSpc>
            </a:pPr>
            <a:r>
              <a:rPr lang="en-US" sz="1600"/>
              <a:t>Последствия нарушений этих правил</a:t>
            </a:r>
          </a:p>
        </p:txBody>
      </p:sp>
    </p:spTree>
    <p:extLst>
      <p:ext uri="{BB962C8B-B14F-4D97-AF65-F5344CB8AC3E}">
        <p14:creationId xmlns:p14="http://schemas.microsoft.com/office/powerpoint/2010/main" val="1115769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B0AC3-98D8-A442-A0C7-84A25728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Истребование доказательств (ст.66 АПК. РФ)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770DA4-5D1C-3B41-BDBE-57005D23B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81" y="2015732"/>
            <a:ext cx="4172212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b="0" i="0" u="none" strike="noStrike"/>
              <a:t>4. Лицо, участвующее в деле и не имеющее возможности самостоятельно получить необходимое доказательство от лица, у которого оно находится, вправе обратиться в арбитражный суд с ходатайством об истребовании данного доказательства.</a:t>
            </a:r>
          </a:p>
          <a:p>
            <a:pPr>
              <a:lnSpc>
                <a:spcPct val="110000"/>
              </a:lnSpc>
            </a:pPr>
            <a:r>
              <a:rPr lang="en-US" sz="1400"/>
              <a:t>В ходатайстве должно быть обозначено доказательство, указано, какие обстоятельства, имеющие значение для дела, могут быть установлены этим доказательством, указаны причины, препятствующие получению доказательства, и место его нахождения.</a:t>
            </a:r>
          </a:p>
        </p:txBody>
      </p:sp>
      <p:pic>
        <p:nvPicPr>
          <p:cNvPr id="5" name="Рисунок 5" descr="Облачные вычисления контур">
            <a:extLst>
              <a:ext uri="{FF2B5EF4-FFF2-40B4-BE49-F238E27FC236}">
                <a16:creationId xmlns:a16="http://schemas.microsoft.com/office/drawing/2014/main" id="{ED0D490D-6713-CD41-B0BA-59454BEBD3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566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D1AA9-0F3D-5E41-B8D1-A98FB49CA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0" dirty="0">
                <a:solidFill>
                  <a:srgbClr val="FF9900"/>
                </a:solidFill>
                <a:effectLst/>
                <a:latin typeface="PT Sans" panose="020B0503020203020204" pitchFamily="34" charset="0"/>
                <a:hlinkClick r:id="rId2"/>
              </a:rPr>
              <a:t>Постановление Пленума ВАС РФ от 25.12.2013 </a:t>
            </a:r>
            <a:r>
              <a:rPr lang="en-GB" sz="1800" b="1" i="0" dirty="0">
                <a:solidFill>
                  <a:srgbClr val="FF9900"/>
                </a:solidFill>
                <a:effectLst/>
                <a:latin typeface="PT Sans" panose="020B0503020203020204" pitchFamily="34" charset="0"/>
                <a:hlinkClick r:id="rId2"/>
              </a:rPr>
              <a:t>N 100 (</a:t>
            </a:r>
            <a:r>
              <a:rPr lang="ru-RU" sz="1800" b="1" i="0" dirty="0">
                <a:solidFill>
                  <a:srgbClr val="FF9900"/>
                </a:solidFill>
                <a:effectLst/>
                <a:latin typeface="PT Sans" panose="020B0503020203020204" pitchFamily="34" charset="0"/>
                <a:hlinkClick r:id="rId2"/>
              </a:rPr>
              <a:t>ред. от 11.07.2014) "Об утверждении Инструкции по делопроизводству в арбитражных судах Российской Федерации (первой, апелляционной и кассационной инстанций)"</a:t>
            </a:r>
            <a:endParaRPr lang="ru-RU" sz="1800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5A2410D-8F9B-6143-A0A5-C05748D55C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38791" y="2011363"/>
            <a:ext cx="4263043" cy="344805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8BE81E5-CBDF-EE40-9425-99F9699F87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9.2. Ответственность за подготовку судебного акта несет судья, рассматривающий дело. При этом помощник судьи по распоряжению судьи готовит проект/проекты судебного акта. Проект/проекты судебных актов могут быть представлены лицами, участвующими в деле. Указанные проекты могут быть поданы в суд с соответствующим ходатайством, в том числе и в электронном виде по системе электронной подачи документов, и приобщаются к материалам судебного дела.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Проекты судебного акта могут быть подготовлены на любой стадии рассмотрения дела.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Суд вправе использовать указанные проекты как в целом, так и в части.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841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7641EDC-1DF4-F747-B8A7-F0B66899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074" r="-1" b="23830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620D3-32C4-8642-AB88-4DBB7BA06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ru-RU" sz="2700" dirty="0"/>
              <a:t>Знать и соблюдать:</a:t>
            </a:r>
            <a:br>
              <a:rPr lang="ru-RU" sz="2700" dirty="0"/>
            </a:br>
            <a:br>
              <a:rPr lang="ru-RU" sz="2700" dirty="0"/>
            </a:br>
            <a:r>
              <a:rPr lang="ru-RU" sz="2600" b="1" i="0" u="none" strike="noStrike" dirty="0">
                <a:effectLst/>
                <a:latin typeface="Arial" panose="020B0604020202020204" pitchFamily="34" charset="0"/>
              </a:rPr>
              <a:t>Правила поведения в Арбитражном суде города Санкт-Петербурга и Ленинградской области</a:t>
            </a:r>
            <a:endParaRPr lang="ru-RU" sz="26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377B75-3B93-B84F-AA0C-4DCDD1922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endParaRPr lang="ru-RU" b="0" i="0" u="none" strike="noStrike">
              <a:effectLst/>
              <a:latin typeface="Arial" panose="020B0604020202020204" pitchFamily="34" charset="0"/>
            </a:endParaRPr>
          </a:p>
          <a:p>
            <a:endParaRPr lang="ru-RU">
              <a:latin typeface="Arial" panose="020B0604020202020204" pitchFamily="34" charset="0"/>
            </a:endParaRPr>
          </a:p>
          <a:p>
            <a:endParaRPr lang="ru-RU" b="0" i="0" u="none" strike="noStrike">
              <a:effectLst/>
              <a:latin typeface="Arial" panose="020B0604020202020204" pitchFamily="34" charset="0"/>
            </a:endParaRPr>
          </a:p>
          <a:p>
            <a:r>
              <a:rPr lang="ru-RU" b="0" i="0" u="none" strike="noStrike">
                <a:effectLst/>
                <a:latin typeface="Arial" panose="020B0604020202020204" pitchFamily="34" charset="0"/>
              </a:rPr>
              <a:t>3.3 Не допускаются в здание суда посетители в состоянии алкогольного, наркотического, токсического опьянения, в пачкающей, грязной и не соответствующей требованиям делового этикета одежде</a:t>
            </a:r>
            <a:endParaRPr lang="ru-RU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27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FABB30E-7960-9945-9B9E-D85106D1D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4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AAA543B6-DA19-E548-854B-D67BEFAE29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 amt="50000"/>
          </a:blip>
          <a:srcRect r="-1" b="21326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57C90-F2FF-A841-8EAA-520854CAA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Ожидаемые </a:t>
            </a:r>
            <a:r>
              <a:rPr lang="ru-RU" dirty="0"/>
              <a:t>результаты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44568824-FBA7-E246-9FEA-18A10EE0F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3441" y="1099101"/>
            <a:ext cx="6085091" cy="4699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800" dirty="0"/>
              <a:t>Получение опыта взаимной обратной связи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800" dirty="0"/>
              <a:t>Расширение представления слушателей о деятельности суда, с одной стороны, и спикера о слушателях - с другой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800" dirty="0"/>
              <a:t>Ориентация слушателей на наработку компетенций в области коммуникативных навыков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40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1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5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17">
            <a:extLst>
              <a:ext uri="{FF2B5EF4-FFF2-40B4-BE49-F238E27FC236}">
                <a16:creationId xmlns:a16="http://schemas.microsoft.com/office/drawing/2014/main" id="{24BE214B-2C92-47AF-8D90-698211103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19">
            <a:extLst>
              <a:ext uri="{FF2B5EF4-FFF2-40B4-BE49-F238E27FC236}">
                <a16:creationId xmlns:a16="http://schemas.microsoft.com/office/drawing/2014/main" id="{186D07CD-E0E5-42ED-BA28-6CB6ADC3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BC613-A244-C148-BEC3-BA224EAD9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Определимся в понятиях</a:t>
            </a:r>
          </a:p>
        </p:txBody>
      </p:sp>
      <p:sp>
        <p:nvSpPr>
          <p:cNvPr id="85" name="Rectangle 21">
            <a:extLst>
              <a:ext uri="{FF2B5EF4-FFF2-40B4-BE49-F238E27FC236}">
                <a16:creationId xmlns:a16="http://schemas.microsoft.com/office/drawing/2014/main" id="{369A020F-4984-4DD0-898A-B60A4882B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23ADEF-E224-D14F-B472-C20E65650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0" y="2015732"/>
            <a:ext cx="5550355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b="1" i="0" u="none" strike="noStrike" dirty="0"/>
              <a:t>Оши́бка</a:t>
            </a:r>
            <a:r>
              <a:rPr lang="en-US" b="0" i="0" u="none" strike="noStrike" dirty="0"/>
              <a:t> — непреднамеренное, случайное отклонение от правильных действий, поступков, мыслей, разница между ожидаемой или измеренной и реальной величиной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                                                            (Википедия)</a:t>
            </a:r>
            <a:endParaRPr lang="en-US" b="0" i="0" u="none" strike="noStrike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 Ошибка или Тактика???</a:t>
            </a:r>
          </a:p>
        </p:txBody>
      </p:sp>
      <p:grpSp>
        <p:nvGrpSpPr>
          <p:cNvPr id="86" name="Group 23">
            <a:extLst>
              <a:ext uri="{FF2B5EF4-FFF2-40B4-BE49-F238E27FC236}">
                <a16:creationId xmlns:a16="http://schemas.microsoft.com/office/drawing/2014/main" id="{A3761B47-AE33-47C9-9636-19D4B313F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E204B78-8026-4E1E-9C59-5F523ECDD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25">
              <a:extLst>
                <a:ext uri="{FF2B5EF4-FFF2-40B4-BE49-F238E27FC236}">
                  <a16:creationId xmlns:a16="http://schemas.microsoft.com/office/drawing/2014/main" id="{DDDEB6F1-F54D-4345-B8DF-72D72C71E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ectangle 27">
            <a:extLst>
              <a:ext uri="{FF2B5EF4-FFF2-40B4-BE49-F238E27FC236}">
                <a16:creationId xmlns:a16="http://schemas.microsoft.com/office/drawing/2014/main" id="{4380F474-D468-4F2F-8BE9-F343F8D1A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6954777-DD82-4B42-BC63-FC1E7BE478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3916" r="13916"/>
          <a:stretch/>
        </p:blipFill>
        <p:spPr>
          <a:xfrm>
            <a:off x="8120855" y="1116345"/>
            <a:ext cx="2790139" cy="3866172"/>
          </a:xfrm>
          <a:prstGeom prst="rect">
            <a:avLst/>
          </a:prstGeom>
        </p:spPr>
      </p:pic>
      <p:pic>
        <p:nvPicPr>
          <p:cNvPr id="89" name="Picture 29">
            <a:extLst>
              <a:ext uri="{FF2B5EF4-FFF2-40B4-BE49-F238E27FC236}">
                <a16:creationId xmlns:a16="http://schemas.microsoft.com/office/drawing/2014/main" id="{D757EBBD-8611-41C1-8124-C151D0957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0" name="Straight Connector 31">
            <a:extLst>
              <a:ext uri="{FF2B5EF4-FFF2-40B4-BE49-F238E27FC236}">
                <a16:creationId xmlns:a16="http://schemas.microsoft.com/office/drawing/2014/main" id="{E40D0D8B-2D5E-48A4-BBD5-8CB09A86A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53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11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7BC1C-0008-2546-8743-E75FE477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GB" dirty="0"/>
              <a:t>Ab </a:t>
            </a:r>
            <a:r>
              <a:rPr lang="en-GB" dirty="0" err="1"/>
              <a:t>ovo</a:t>
            </a:r>
            <a:endParaRPr lang="ru-RU" dirty="0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F6ED2E-4718-344F-87EB-56EAE753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ru-RU" sz="2800" dirty="0"/>
              <a:t>На берегу</a:t>
            </a:r>
          </a:p>
          <a:p>
            <a:r>
              <a:rPr lang="ru-RU" sz="2800" dirty="0"/>
              <a:t>Заштормило</a:t>
            </a:r>
          </a:p>
          <a:p>
            <a:r>
              <a:rPr lang="en-GB" sz="2800" dirty="0"/>
              <a:t>🙏</a:t>
            </a:r>
            <a:endParaRPr lang="ru-RU" sz="2800" dirty="0"/>
          </a:p>
        </p:txBody>
      </p:sp>
      <p:pic>
        <p:nvPicPr>
          <p:cNvPr id="5" name="Рисунок 5" descr="Скорая помощь со сплошной заливкой">
            <a:extLst>
              <a:ext uri="{FF2B5EF4-FFF2-40B4-BE49-F238E27FC236}">
                <a16:creationId xmlns:a16="http://schemas.microsoft.com/office/drawing/2014/main" id="{547B5931-87C1-3A4A-8483-C2091C241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29" name="Picture 15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73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76C71-FB9B-4F4F-B862-3F773ED4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ru-RU" dirty="0"/>
              <a:t>На берегу нужно предусмотреть:</a:t>
            </a:r>
          </a:p>
        </p:txBody>
      </p:sp>
      <p:pic>
        <p:nvPicPr>
          <p:cNvPr id="7" name="Рисунок 8" descr="Якорь со сплошной заливкой">
            <a:extLst>
              <a:ext uri="{FF2B5EF4-FFF2-40B4-BE49-F238E27FC236}">
                <a16:creationId xmlns:a16="http://schemas.microsoft.com/office/drawing/2014/main" id="{51153219-7993-614B-805D-6723C90C2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1579" y="2533361"/>
            <a:ext cx="2410182" cy="2410182"/>
          </a:xfrm>
          <a:prstGeom prst="rect">
            <a:avLst/>
          </a:prstGeom>
        </p:spPr>
      </p:pic>
      <p:pic>
        <p:nvPicPr>
          <p:cNvPr id="4" name="Рисунок 4" descr="Банк со сплошной заливкой">
            <a:extLst>
              <a:ext uri="{FF2B5EF4-FFF2-40B4-BE49-F238E27FC236}">
                <a16:creationId xmlns:a16="http://schemas.microsoft.com/office/drawing/2014/main" id="{8A901F00-8405-4243-BD1C-DE04E4C78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9112" y="2548673"/>
            <a:ext cx="2388799" cy="238879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D8CDFC-6E84-4C5A-ABA5-6FB0B3829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4001" y="2015732"/>
            <a:ext cx="4170853" cy="3450613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2800" dirty="0"/>
              <a:t>Алгоритмы взаимодействия на случай разногласий любого рода</a:t>
            </a:r>
          </a:p>
          <a:p>
            <a:r>
              <a:rPr lang="ru-RU" sz="2800" dirty="0"/>
              <a:t>Формы коммуникации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5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093F2-D98D-4744-BF84-FC47E4731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Пока не началось: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20D7FC-B47B-8C44-AFF6-3302C21D2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Закреплять договоренности письменно (не обязательно на бумажном носителе)</a:t>
            </a:r>
          </a:p>
          <a:p>
            <a:r>
              <a:rPr lang="ru-RU" dirty="0"/>
              <a:t>Фиксировать отправку юридически значимых сообщений (в том числе, посредством </a:t>
            </a:r>
            <a:r>
              <a:rPr lang="ru-RU" dirty="0" err="1"/>
              <a:t>эл.почты</a:t>
            </a:r>
            <a:r>
              <a:rPr lang="ru-RU" dirty="0"/>
              <a:t>, мессенджеров и т.п.)</a:t>
            </a:r>
          </a:p>
          <a:p>
            <a:r>
              <a:rPr lang="ru-RU" dirty="0"/>
              <a:t>При необходимости обеспечивать в предусмотренном законом порядке закрепление доказательств</a:t>
            </a:r>
          </a:p>
          <a:p>
            <a:r>
              <a:rPr lang="ru-RU" dirty="0"/>
              <a:t>Не гнушаться использовать весь арсенал предоставленных законом превентивных и защитительных средств </a:t>
            </a:r>
            <a:endParaRPr lang="en-GB" dirty="0"/>
          </a:p>
          <a:p>
            <a:r>
              <a:rPr lang="ru-RU" dirty="0"/>
              <a:t>Удостоверяться в </a:t>
            </a:r>
            <a:r>
              <a:rPr lang="ru-RU"/>
              <a:t>полномочиях подписантов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4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4B34CE8-4A4F-2549-80D5-241641CA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/>
              <a:t>             </a:t>
            </a:r>
            <a:r>
              <a:rPr lang="en-GB" sz="8000" dirty="0"/>
              <a:t>XXI</a:t>
            </a:r>
            <a:r>
              <a:rPr lang="ru-RU" sz="8000" dirty="0"/>
              <a:t>+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F28061-8FD4-A945-8AAD-492BB12BB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Цифровая экономика</a:t>
            </a:r>
          </a:p>
          <a:p>
            <a:pPr algn="ctr"/>
            <a:r>
              <a:rPr lang="ru-RU" sz="2800" dirty="0"/>
              <a:t>Электронное правосудие</a:t>
            </a:r>
          </a:p>
          <a:p>
            <a:pPr algn="ctr"/>
            <a:r>
              <a:rPr lang="ru-RU" sz="2800" dirty="0"/>
              <a:t>АИС Судопроизводство</a:t>
            </a:r>
          </a:p>
          <a:p>
            <a:pPr algn="ctr"/>
            <a:r>
              <a:rPr lang="ru-RU" sz="2800" dirty="0" err="1"/>
              <a:t>МойАрбитр</a:t>
            </a:r>
            <a:endParaRPr lang="ru-RU" sz="2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EFEE069-4EBA-0243-B163-6ED51E142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9600" dirty="0"/>
              <a:t> </a:t>
            </a:r>
          </a:p>
        </p:txBody>
      </p:sp>
      <p:pic>
        <p:nvPicPr>
          <p:cNvPr id="2" name="Рисунок 2" descr="Облачные вычисления со сплошной заливкой">
            <a:extLst>
              <a:ext uri="{FF2B5EF4-FFF2-40B4-BE49-F238E27FC236}">
                <a16:creationId xmlns:a16="http://schemas.microsoft.com/office/drawing/2014/main" id="{646C1A8F-02F9-C44A-AF02-66E441A82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9145" y="35265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29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A4BF5-834F-F04E-AB48-8B6E177A0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387ED-D13A-9843-B3E0-9179F6490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9806" y="536216"/>
            <a:ext cx="6012470" cy="465882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в широком смысле электронное судопроизводство, или электронное правосудие, представляет собой совокупность различных автоматизированных информационных систем - сервисов, предоставляющих средства для публикации судебных актов, ведения электронного дела и доступа сторон к материалам электронного дела. </a:t>
            </a:r>
          </a:p>
          <a:p>
            <a:pPr algn="just"/>
            <a:r>
              <a:rPr lang="ru-RU" dirty="0"/>
              <a:t>В узком смысле электронное судопроизводство - это возможность суда и иных участников судебного процесса осуществлять предусмотренные нормативными правовыми актами действия, непосредственно влияющие на начало и ход судебного процесса (например, такие действия, как подача в суд документов в электронной форме или участие в судебном заседании посредством системы </a:t>
            </a:r>
            <a:r>
              <a:rPr lang="ru-RU" dirty="0" err="1"/>
              <a:t>видеоконференцсвязи</a:t>
            </a:r>
            <a:r>
              <a:rPr lang="ru-RU" dirty="0"/>
              <a:t>).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D9D61F-E92B-6945-BA2E-CC94741F5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9D0ADF0-17F1-C548-9E13-2A1D36949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00650" cy="605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91198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24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Галерея</vt:lpstr>
      <vt:lpstr>Характерные ошибки истцов и ответчиков в суде</vt:lpstr>
      <vt:lpstr> Планы на вечер</vt:lpstr>
      <vt:lpstr>Ожидаемые результаты</vt:lpstr>
      <vt:lpstr>Определимся в понятиях</vt:lpstr>
      <vt:lpstr>Ab ovo</vt:lpstr>
      <vt:lpstr>На берегу нужно предусмотреть:</vt:lpstr>
      <vt:lpstr> Пока не началось:</vt:lpstr>
      <vt:lpstr>             XXI+</vt:lpstr>
      <vt:lpstr>Презентация PowerPoint</vt:lpstr>
      <vt:lpstr>       МОЙ АРБИТР</vt:lpstr>
      <vt:lpstr>Полезные сервисы</vt:lpstr>
      <vt:lpstr>ПЛЕНУМ ВЕРХОВНОГО СУДА РОССИЙСКОЙ ФЕДЕРАЦИИ ПОСТАНОВЛЕНИЕ от 22 июня 2021 г. N 18 </vt:lpstr>
      <vt:lpstr>Постановление Пленума Верховного Суда РФ от 22.06.2021 N 18 "О некоторых вопросах досудебного урегулирования споров, рассматриваемых в порядке гражданского и арбитражного судопроизводства"</vt:lpstr>
      <vt:lpstr>ПРЕТЕНЗИЯ: кому? КУДА? КАК?</vt:lpstr>
      <vt:lpstr>Кто? К кому? Кто еще? О чем? В каком размере?</vt:lpstr>
      <vt:lpstr>Краткость – сестра таланта. Родная!!!</vt:lpstr>
      <vt:lpstr>Обязательно!!!!!</vt:lpstr>
      <vt:lpstr>АПК РФ + ГК РФ =</vt:lpstr>
      <vt:lpstr>Ходатайства</vt:lpstr>
      <vt:lpstr>Доказательства и доказывание</vt:lpstr>
      <vt:lpstr>Истребование доказательств (ст.66 АПК. РФ)</vt:lpstr>
      <vt:lpstr>Постановление Пленума ВАС РФ от 25.12.2013 N 100 (ред. от 11.07.2014) "Об утверждении Инструкции по делопроизводству в арбитражных судах Российской Федерации (первой, апелляционной и кассационной инстанций)"</vt:lpstr>
      <vt:lpstr>Знать и соблюдать:  Правила поведения в Арбитражном суде города Санкт-Петербурга и Ленинградской области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Характерные ошибки истцов и ответчиков в суде</dc:title>
  <dc:creator>Ульви Стрельчук</dc:creator>
  <cp:lastModifiedBy>Ульви Стрельчук</cp:lastModifiedBy>
  <cp:revision>7</cp:revision>
  <dcterms:created xsi:type="dcterms:W3CDTF">2021-12-10T16:21:06Z</dcterms:created>
  <dcterms:modified xsi:type="dcterms:W3CDTF">2021-12-14T15:19:23Z</dcterms:modified>
</cp:coreProperties>
</file>